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9" r:id="rId20"/>
    <p:sldId id="274" r:id="rId21"/>
    <p:sldId id="276" r:id="rId22"/>
    <p:sldId id="277" r:id="rId23"/>
    <p:sldId id="275" r:id="rId24"/>
    <p:sldId id="278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8522"/>
    <a:srgbClr val="2E6CA4"/>
    <a:srgbClr val="CC0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9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Kliknutím lze upravit styl předlohy.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16.11.2019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5162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16.11.2019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952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16.11.2019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79294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16.11.2019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8527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16.11.2019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1252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16.11.2019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44108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16.11.2019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1799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16.11.2019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7871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16.11.2019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70933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16.11.2019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8505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16.11.2019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8119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B606E-8A3E-4AC2-97EA-AB002FEB235A}" type="datetimeFigureOut">
              <a:rPr lang="cs-CZ" smtClean="0"/>
              <a:t>16.11.2019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3586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3998" y="3118809"/>
            <a:ext cx="9144000" cy="860067"/>
          </a:xfrm>
        </p:spPr>
        <p:txBody>
          <a:bodyPr>
            <a:normAutofit lnSpcReduction="10000"/>
          </a:bodyPr>
          <a:lstStyle/>
          <a:p>
            <a:r>
              <a:rPr lang="cs-CZ" sz="6000" b="1" dirty="0" smtClean="0">
                <a:solidFill>
                  <a:srgbClr val="CC0011"/>
                </a:solidFill>
                <a:latin typeface="Cabin" panose="020B0803050202020004" pitchFamily="34" charset="0"/>
                <a:ea typeface="Roboto Thin" pitchFamily="2" charset="0"/>
              </a:rPr>
              <a:t>Práce s XLSX tabulkami</a:t>
            </a:r>
            <a:endParaRPr lang="cs-CZ" sz="6000" b="1" dirty="0">
              <a:solidFill>
                <a:srgbClr val="CC0011"/>
              </a:solidFill>
              <a:latin typeface="Cabin" panose="020B0803050202020004" pitchFamily="34" charset="0"/>
              <a:ea typeface="Roboto Thin" pitchFamily="2" charset="0"/>
            </a:endParaRP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747" y="956007"/>
            <a:ext cx="4866503" cy="1235937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54" y="4271427"/>
            <a:ext cx="6071287" cy="49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23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Základy práce s buňkou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4451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hodnoty buňky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udiž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světlo'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udiž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světlo'</a:t>
            </a: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en-US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řečtení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hodnoty z buňky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.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adresování pomocí </a:t>
            </a:r>
            <a:r>
              <a:rPr lang="cs-CZ" sz="2400" b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cell</a:t>
            </a:r>
            <a:endParaRPr lang="cs-CZ" sz="24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worksheet.cell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=2,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=3,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=6)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4098" name="Picture 2" descr="bunka.jpg, 23k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934" y="2988274"/>
            <a:ext cx="3181865" cy="318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429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Práce s více buňkami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</a:t>
            </a:r>
            <a:r>
              <a:rPr lang="en-US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rozsahu</a:t>
            </a:r>
            <a:r>
              <a:rPr lang="en-US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v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íce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buněk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cell_range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A1:F5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celých sloupců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'D'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celých řádků</a:t>
            </a:r>
            <a:endParaRPr lang="cs-CZ" sz="24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více </a:t>
            </a: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sloupců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columns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'B:D'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více řádků</a:t>
            </a:r>
            <a:endParaRPr lang="cs-CZ" sz="24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rows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2:6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122" name="Picture 2" descr="Výsledek obrázku pro buňk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445989"/>
            <a:ext cx="3810000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717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Procházení buněk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rocházení </a:t>
            </a:r>
            <a:r>
              <a:rPr lang="cs-CZ" sz="2400" i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cyklem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A1:F5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cell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en-US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worksheet.iter_rows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min_row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=1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max_col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=2,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=3):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cell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worksheet.iter_cols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min_row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=1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max_col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=2,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=3):</a:t>
            </a:r>
          </a:p>
          <a:p>
            <a:pPr marL="457200" lvl="1" indent="0">
              <a:buNone/>
            </a:pP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cell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</a:p>
          <a:p>
            <a:pPr marL="457200" lvl="1" indent="0">
              <a:buNone/>
            </a:pP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147" name="Picture 3" descr="Související obráze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011" y="1556951"/>
            <a:ext cx="1031789" cy="102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019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Rozsah buněk v listu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automatické rozpoznání dle poslední buňky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worksheet.rows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cell in row: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 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.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column: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cell in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column:</a:t>
            </a:r>
            <a:endParaRPr lang="en-US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237" y="3478426"/>
            <a:ext cx="2963563" cy="296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96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en-US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Read-only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 procházení přímo 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values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nebo v iteraci s 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values_only</a:t>
            </a:r>
            <a:endParaRPr lang="cs-CZ" sz="24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.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values: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value in row: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 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 row in 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worksheet.iter_rows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min_row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=1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max_col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=2, 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max_row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=3, 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values_only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=True):</a:t>
            </a:r>
            <a:endParaRPr lang="en-US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 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 in row: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18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read-only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nefunguje při iteraci přes sloupce (kvůli výkonu)</a:t>
            </a:r>
          </a:p>
          <a:p>
            <a:pPr lvl="1">
              <a:buFontTx/>
              <a:buChar char="-"/>
            </a:pPr>
            <a:endParaRPr lang="cs-CZ" sz="1800" dirty="0"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18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364" y="4885038"/>
            <a:ext cx="1599436" cy="155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10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Zápis pomocí rozsahu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protože je ve </a:t>
            </a:r>
            <a:r>
              <a:rPr lang="cs-CZ" sz="2400" i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cyklu definována buňka, je třeba přistupovat přes </a:t>
            </a:r>
            <a:r>
              <a:rPr lang="cs-CZ" sz="2400" i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value</a:t>
            </a:r>
            <a:endParaRPr lang="cs-CZ" sz="24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worksheet.rows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cell in row:</a:t>
            </a: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ěco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vážně důležitého'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11266" name="Picture 2" descr="Výsledek obrázku pro pens wri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789" y="3358978"/>
            <a:ext cx="3083011" cy="308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111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Čtení dat ze souboru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importujeme potřebnou funkci</a:t>
            </a:r>
            <a:r>
              <a:rPr lang="en-US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a je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ště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funkci na zjištění písmena sloupce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openpyxl import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load_workbook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openpyxl.utils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get_column_letter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načteme soubor podle jména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load_workbook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filename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='demo_openpyxl.xlsx')</a:t>
            </a: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vybereme list dle jména</a:t>
            </a:r>
            <a:endParaRPr lang="cs-CZ" sz="24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['DEMO (openpyxl)']</a:t>
            </a:r>
          </a:p>
          <a:p>
            <a:pPr marL="457200" lvl="1" indent="0">
              <a:buNone/>
            </a:pPr>
            <a:endParaRPr lang="cs-CZ" sz="500" dirty="0" smtClean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vypíšeme </a:t>
            </a:r>
            <a:r>
              <a:rPr lang="en-US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ozna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čení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buňky a hodnoty ze zvoleného rozsahu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C1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D5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]: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 value in row: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print(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f“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{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get_column_letter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cell.column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)}{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cell.row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}:, {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})</a:t>
            </a:r>
            <a:endParaRPr lang="cs-CZ" sz="18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660" y="3921211"/>
            <a:ext cx="1598140" cy="15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76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Cvičení dělá mistra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nyní jsme připraveni na první cvičení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prošmejdi adresář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"lesson_01"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najdi soubor s 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názvem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"Seznam </a:t>
            </a:r>
            <a:r>
              <a:rPr lang="cs-CZ" sz="2000" i="1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pracovníků - aktualizováno k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14.11.2019.xlsx"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ulož do slovníku pracovníky podle osobních čísel pomocí funkce </a:t>
            </a:r>
            <a:r>
              <a:rPr lang="cs-CZ" sz="19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load_workbook</a:t>
            </a:r>
            <a:endParaRPr lang="cs-CZ" sz="19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najdi soubor s názvem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"seznam_oddeleni.csv"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ulož do slovníku čísla oddělení a jejich názvy pomocí knihovny </a:t>
            </a:r>
            <a:r>
              <a:rPr lang="cs-CZ" sz="1900" b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csv</a:t>
            </a:r>
            <a:endParaRPr lang="cs-CZ" sz="1900" b="1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najdi soubor s názvem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"log_pristup_trezor.csv"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pomocí knihovny 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csv</a:t>
            </a: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načítej jednotlivé řádky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 každý řádek kontroluj čas přístupu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pokud je čas přístupu před 6:00 nebo po 22:00, řádek zapiš do souboru*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formát výpisu:</a:t>
            </a:r>
          </a:p>
          <a:p>
            <a:pPr lvl="3">
              <a:buFontTx/>
              <a:buChar char="-"/>
            </a:pPr>
            <a:r>
              <a:rPr lang="cs-CZ" sz="16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osobní číslo, příjmení, jméno, název oddělení, datum přístupu, čas přístupu</a:t>
            </a:r>
          </a:p>
          <a:p>
            <a:pPr marL="914400" lvl="2" indent="0">
              <a:buNone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cs-CZ" sz="16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*nezapisuj řádky, u kterých přistupoval ředitel (soubor je určen pro ředitele)</a:t>
            </a:r>
          </a:p>
          <a:p>
            <a:pPr lvl="1">
              <a:buFontTx/>
              <a:buChar char="-"/>
            </a:pPr>
            <a:endParaRPr lang="cs-CZ" sz="20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endParaRPr lang="cs-CZ" sz="20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endParaRPr lang="cs-CZ" sz="1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13318" name="Picture 6" descr="Výsledek obrázku pro bruce lee whit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449" y="3205206"/>
            <a:ext cx="3693493" cy="366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33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1030" name="Picture 6" descr="Související obrázek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233" y="178040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délník 8"/>
          <p:cNvSpPr/>
          <p:nvPr/>
        </p:nvSpPr>
        <p:spPr>
          <a:xfrm>
            <a:off x="3575438" y="3923526"/>
            <a:ext cx="49087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7200" b="1" dirty="0" smtClean="0">
                <a:solidFill>
                  <a:srgbClr val="4A8522"/>
                </a:solidFill>
                <a:latin typeface="Candara" panose="020E0502030303020204" pitchFamily="34" charset="0"/>
                <a:ea typeface="Roboto" pitchFamily="2" charset="0"/>
              </a:rPr>
              <a:t>Čas na oběd</a:t>
            </a:r>
            <a:endParaRPr lang="cs-CZ" sz="7200" b="1" dirty="0">
              <a:solidFill>
                <a:srgbClr val="4A8522"/>
              </a:solidFill>
              <a:latin typeface="Candara" panose="020E0502030303020204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937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Formátování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co standardně v </a:t>
            </a:r>
            <a:r>
              <a:rPr lang="cs-CZ" sz="2400" i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xlsx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formátovat: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výška řádku/šířka sloupce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formát dat (obecný, text, číslo, datum)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formát písma (font, barva, tučně, kurzíva, podtržení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zarovnání v buňce (horizontální</a:t>
            </a:r>
            <a:r>
              <a:rPr lang="en-US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vertikální</a:t>
            </a:r>
            <a:r>
              <a:rPr lang="en-US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en-US" sz="20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odsazen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í)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ohraničení buňky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podbarvení buňky</a:t>
            </a:r>
          </a:p>
          <a:p>
            <a:pPr lvl="1">
              <a:buFontTx/>
              <a:buChar char="-"/>
            </a:pPr>
            <a:endParaRPr lang="cs-CZ" sz="20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sloučení/rozdělení buněk</a:t>
            </a:r>
          </a:p>
          <a:p>
            <a:pPr lvl="1">
              <a:buFontTx/>
              <a:buChar char="-"/>
            </a:pPr>
            <a:endParaRPr lang="cs-CZ" sz="20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1026" name="Picture 2" descr="Výsledek obrázku pro format c: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7"/>
          <a:stretch/>
        </p:blipFill>
        <p:spPr bwMode="auto">
          <a:xfrm>
            <a:off x="8497430" y="3974756"/>
            <a:ext cx="2857500" cy="2607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174275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Motivace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 smtClean="0">
                <a:latin typeface="+mj-lt"/>
              </a:rPr>
              <a:t>Proč XLSX?</a:t>
            </a:r>
          </a:p>
          <a:p>
            <a:pPr lvl="1"/>
            <a:r>
              <a:rPr lang="cs-CZ" dirty="0" smtClean="0">
                <a:latin typeface="+mj-lt"/>
              </a:rPr>
              <a:t>v současnosti nejpoužívanější formát pro uživatelskou práci s tabulkami </a:t>
            </a:r>
            <a:endParaRPr lang="cs-CZ" dirty="0">
              <a:latin typeface="+mj-lt"/>
            </a:endParaRPr>
          </a:p>
          <a:p>
            <a:pPr lvl="1"/>
            <a:r>
              <a:rPr lang="cs-CZ" dirty="0" smtClean="0">
                <a:latin typeface="+mj-lt"/>
              </a:rPr>
              <a:t>snadné nastavení formátování, interaktivní zobrazení (šíře tabulky, filtry, ..)</a:t>
            </a:r>
            <a:endParaRPr lang="cs-CZ" sz="2000" dirty="0" smtClean="0">
              <a:latin typeface="+mj-lt"/>
            </a:endParaRPr>
          </a:p>
          <a:p>
            <a:pPr lvl="1"/>
            <a:r>
              <a:rPr lang="cs-CZ" dirty="0">
                <a:latin typeface="+mj-lt"/>
              </a:rPr>
              <a:t>m</a:t>
            </a:r>
            <a:r>
              <a:rPr lang="cs-CZ" dirty="0" smtClean="0">
                <a:latin typeface="+mj-lt"/>
              </a:rPr>
              <a:t>ožnost využití dat pro další zpracování (přenos dat, kontingenční tabulky, ..)</a:t>
            </a:r>
          </a:p>
          <a:p>
            <a:pPr marL="457200" lvl="1" indent="0">
              <a:buNone/>
            </a:pPr>
            <a:endParaRPr lang="cs-CZ" sz="2800" dirty="0" smtClean="0"/>
          </a:p>
          <a:p>
            <a:r>
              <a:rPr lang="cs-CZ" dirty="0" smtClean="0">
                <a:latin typeface="+mj-lt"/>
              </a:rPr>
              <a:t>Proč automatizované zpracování?</a:t>
            </a:r>
          </a:p>
          <a:p>
            <a:pPr lvl="1"/>
            <a:r>
              <a:rPr lang="cs-CZ" dirty="0" smtClean="0">
                <a:latin typeface="+mj-lt"/>
              </a:rPr>
              <a:t>pravidelné reporty mají konstantní podobu</a:t>
            </a:r>
          </a:p>
          <a:p>
            <a:pPr lvl="1"/>
            <a:r>
              <a:rPr lang="cs-CZ" dirty="0">
                <a:latin typeface="+mj-lt"/>
              </a:rPr>
              <a:t>z</a:t>
            </a:r>
            <a:r>
              <a:rPr lang="cs-CZ" dirty="0" smtClean="0">
                <a:latin typeface="+mj-lt"/>
              </a:rPr>
              <a:t>pracování a využití dat současně </a:t>
            </a:r>
          </a:p>
          <a:p>
            <a:pPr lvl="2"/>
            <a:r>
              <a:rPr lang="cs-CZ" dirty="0" smtClean="0">
                <a:latin typeface="+mj-lt"/>
              </a:rPr>
              <a:t>data z databáze, ze souboru, ze vstupu</a:t>
            </a:r>
          </a:p>
          <a:p>
            <a:pPr lvl="2"/>
            <a:r>
              <a:rPr lang="cs-CZ" dirty="0" smtClean="0">
                <a:latin typeface="+mj-lt"/>
              </a:rPr>
              <a:t>vypočtená data</a:t>
            </a:r>
          </a:p>
          <a:p>
            <a:pPr lvl="1"/>
            <a:r>
              <a:rPr lang="cs-CZ" dirty="0" smtClean="0">
                <a:latin typeface="+mj-lt"/>
              </a:rPr>
              <a:t>hromadné zpracování velkého množství souborů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1938">
            <a:off x="9117634" y="3929450"/>
            <a:ext cx="2615108" cy="261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07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Výška řádku / šířka sloupce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výšky řádku:</a:t>
            </a:r>
            <a:endParaRPr lang="en-US" sz="24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worksheet.row_dimensions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no_row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].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height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height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endParaRPr lang="cs-CZ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šířky sloupce</a:t>
            </a:r>
            <a:r>
              <a:rPr lang="cs-CZ" sz="2400" dirty="0" smtClean="0"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en-US" sz="2400" dirty="0"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worksheet.row_dimensions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letter_col</a:t>
            </a:r>
            <a:r>
              <a:rPr lang="en-US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].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width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width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endParaRPr lang="cs-CZ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 identifikaci sloupce můžeme použít i čísla</a:t>
            </a:r>
            <a:r>
              <a:rPr lang="cs-CZ" sz="2400" dirty="0" smtClean="0"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en-US" sz="2400" dirty="0"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letter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get_column_letter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en-US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no_column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114" y="4101033"/>
            <a:ext cx="2794686" cy="248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02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Formát dat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formátu:</a:t>
            </a:r>
            <a:endParaRPr lang="en-US" sz="24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</a:t>
            </a:r>
            <a:r>
              <a:rPr lang="en-US" sz="20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becn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ý formát: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cell.number_format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"General"</a:t>
            </a: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číselné formáty: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cell.number_format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"0.00"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cell.number_format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"0"</a:t>
            </a:r>
          </a:p>
          <a:p>
            <a:pPr lvl="2">
              <a:buFontTx/>
              <a:buChar char="-"/>
            </a:pPr>
            <a:endParaRPr lang="cs-CZ" sz="1800" b="1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textový formát:</a:t>
            </a:r>
            <a:endParaRPr lang="cs-CZ" sz="20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cell.number_format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</a:t>
            </a:r>
            <a:r>
              <a:rPr lang="en-US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@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</a:t>
            </a: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f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ormát data: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cell.number_format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dd.mm.yyyy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</a:t>
            </a:r>
            <a:endParaRPr lang="cs-CZ" sz="16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2052" name="Picture 4" descr="Free Download - White Arrow Vector Png, Transparent Png (1200x1059), Png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60999" y="2722251"/>
            <a:ext cx="3989401" cy="240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801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Formát písma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formátu písma: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importujeme: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openpyxl.styles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Font </a:t>
            </a: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en-US" sz="20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í písma a velikosti:</a:t>
            </a:r>
          </a:p>
          <a:p>
            <a:pPr lvl="2">
              <a:buFontTx/>
              <a:buChar char="-"/>
            </a:pP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cell.font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Font(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name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Calibri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size=11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další nastavení:</a:t>
            </a:r>
          </a:p>
          <a:p>
            <a:pPr lvl="2">
              <a:buFontTx/>
              <a:buChar char="-"/>
            </a:pP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cell.font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Font(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bold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True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italic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False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underline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none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')</a:t>
            </a:r>
            <a:endParaRPr lang="cs-CZ" sz="16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endParaRPr lang="cs-CZ" sz="1800" b="1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barvy:</a:t>
            </a:r>
            <a:endParaRPr lang="cs-CZ" sz="20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cell.font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Font(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color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='FF00FF')</a:t>
            </a:r>
            <a:endParaRPr lang="cs-CZ" sz="16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122" name="Picture 2" descr="Výsledek obrázku pro calli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534" y="3550507"/>
            <a:ext cx="2308266" cy="303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737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Zarovnání v buňce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zarovnání: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importujeme: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openpyxl.styles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Alignment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horizontální zarovnání:</a:t>
            </a:r>
          </a:p>
          <a:p>
            <a:pPr lvl="2">
              <a:buFontTx/>
              <a:buChar char="-"/>
            </a:pP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cell.alignment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Alignment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horizontal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left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')</a:t>
            </a:r>
          </a:p>
          <a:p>
            <a:pPr marL="914400" lvl="2" indent="0">
              <a:buNone/>
            </a:pPr>
            <a:endParaRPr lang="cs-CZ" sz="16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vertikální 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zarovnání: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cell.alignment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Alignment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vertical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='top')</a:t>
            </a:r>
          </a:p>
          <a:p>
            <a:pPr marL="914400" lvl="2" indent="0">
              <a:buNone/>
            </a:pPr>
            <a:endParaRPr lang="cs-CZ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odsazení: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cell.alignment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Alignment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(indent=1)</a:t>
            </a:r>
            <a:endParaRPr lang="cs-CZ" sz="16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endParaRPr lang="cs-CZ" sz="1800" b="1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r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otace textu:</a:t>
            </a:r>
            <a:endParaRPr lang="cs-CZ" sz="20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cell.alignment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Alignment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text_rotation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=90)</a:t>
            </a:r>
            <a:endParaRPr lang="cs-CZ" sz="16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3076" name="Picture 4" descr="Výsledek obrázku pro alignment"/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33353" y="2797100"/>
            <a:ext cx="4960595" cy="248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751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Ohraničení buňky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ohraničení buňky: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importujeme: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openpyxl.styles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Border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Side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en-US" sz="20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í ohraničení dle stran:</a:t>
            </a:r>
          </a:p>
          <a:p>
            <a:pPr lvl="2">
              <a:buFontTx/>
              <a:buChar char="-"/>
            </a:pP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cell.border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Border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left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Side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border_style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="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thin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",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color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='FF00FF'),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right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=…)</a:t>
            </a:r>
          </a:p>
          <a:p>
            <a:pPr lvl="1">
              <a:buFontTx/>
              <a:buChar char="-"/>
            </a:pPr>
            <a:endParaRPr lang="cs-CZ" sz="18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 každou stranu je možné volit jiné ohraničení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říklady </a:t>
            </a:r>
            <a:r>
              <a:rPr lang="cs-CZ" sz="20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border_style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lvl="2">
              <a:buFontTx/>
              <a:buChar char="-"/>
            </a:pP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None</a:t>
            </a:r>
            <a:endParaRPr lang="cs-CZ" sz="18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thin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endParaRPr lang="cs-CZ" sz="18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dashed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endParaRPr lang="cs-CZ" sz="18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'double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endParaRPr lang="cs-CZ" sz="18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'medium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endParaRPr lang="cs-CZ" sz="18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thick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cs-CZ" sz="1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	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7174" name="Picture 6" descr="Související obráze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908169" y="4752502"/>
            <a:ext cx="428625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049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Podbarvení buňky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podbarvení buňky: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importujeme: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openpyxl.styles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PatternFill</a:t>
            </a:r>
            <a:endParaRPr lang="cs-CZ" sz="16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en-US" sz="20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í ohraničení dle stran:</a:t>
            </a:r>
          </a:p>
          <a:p>
            <a:pPr lvl="2">
              <a:buFontTx/>
              <a:buChar char="-"/>
            </a:pP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cell.fill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PatternFill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bgColor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="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FF00FF",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fill_type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"solid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")</a:t>
            </a:r>
            <a:r>
              <a:rPr lang="cs-CZ" sz="1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	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Picture 2" descr="Výsledek obrázku pro can with pa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17492" y="3943416"/>
            <a:ext cx="4236308" cy="263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411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Sloučení / rozdělení buněk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sloučení buněk:</a:t>
            </a:r>
          </a:p>
          <a:p>
            <a:pPr lvl="1">
              <a:buFontTx/>
              <a:buChar char="-"/>
            </a:pPr>
            <a:r>
              <a:rPr lang="cs-CZ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ws.merge_cells</a:t>
            </a:r>
            <a:r>
              <a:rPr lang="cs-CZ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('B3:D5')</a:t>
            </a:r>
          </a:p>
          <a:p>
            <a:pPr lvl="1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rozdělení buněk:</a:t>
            </a:r>
          </a:p>
          <a:p>
            <a:pPr lvl="1">
              <a:buFontTx/>
              <a:buChar char="-"/>
            </a:pPr>
            <a:r>
              <a:rPr lang="cs-CZ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ws.unmerge_cells</a:t>
            </a:r>
            <a:r>
              <a:rPr lang="cs-CZ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('B3:D5</a:t>
            </a:r>
            <a:r>
              <a:rPr lang="cs-CZ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')</a:t>
            </a:r>
            <a:endParaRPr lang="cs-CZ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8200" name="Picture 8" descr="Výsledek obrázku pro cellular divis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2" r="20971"/>
          <a:stretch/>
        </p:blipFill>
        <p:spPr bwMode="auto">
          <a:xfrm>
            <a:off x="8066903" y="3653602"/>
            <a:ext cx="3286897" cy="29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326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Ať to nějak vypadá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sp>
        <p:nvSpPr>
          <p:cNvPr id="10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nyní jsme připraveni na druhé cvičení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prošmejdi adresář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"lesson_02"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najdi soubor s 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názvem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„seznam_firem.csv"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pomocí knihovny 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csv</a:t>
            </a: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načítej jednotlivé řádky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 každý řádek vytvoř jednotný soubor s informacemi o daňovém subjektu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obsah souboru naformátuj s využitím již zmíněného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název souboru a název listu bude stejný jako číslo daňového subjektu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soubory ulož do samostatné složky</a:t>
            </a:r>
            <a:endParaRPr lang="cs-CZ" sz="20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endParaRPr lang="cs-CZ" sz="20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endParaRPr lang="cs-CZ" sz="1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828" y="2768309"/>
            <a:ext cx="2694820" cy="3813722"/>
          </a:xfrm>
          <a:prstGeom prst="rect">
            <a:avLst/>
          </a:prstGeom>
        </p:spPr>
      </p:pic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4"/>
          <a:srcRect l="928" t="24035" r="37998" b="50001"/>
          <a:stretch/>
        </p:blipFill>
        <p:spPr>
          <a:xfrm>
            <a:off x="649704" y="4855681"/>
            <a:ext cx="8009275" cy="200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03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Použité knihovny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 smtClean="0">
                <a:latin typeface="+mj-lt"/>
              </a:rPr>
              <a:t>openpyxl</a:t>
            </a:r>
          </a:p>
          <a:p>
            <a:pPr marL="457200" lvl="1" indent="0">
              <a:buNone/>
            </a:pPr>
            <a:r>
              <a:rPr lang="cs-CZ" sz="24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cs-CZ" sz="2400" dirty="0" smtClean="0"/>
              <a:t>	</a:t>
            </a:r>
            <a:r>
              <a:rPr lang="cs-CZ" sz="2400" dirty="0" smtClean="0">
                <a:latin typeface="+mj-lt"/>
              </a:rPr>
              <a:t>možnosti formátování</a:t>
            </a:r>
          </a:p>
          <a:p>
            <a:pPr marL="457200" lvl="1" indent="0">
              <a:buNone/>
            </a:pPr>
            <a:r>
              <a:rPr lang="cs-CZ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cs-CZ" sz="2400" dirty="0" smtClean="0"/>
              <a:t>	</a:t>
            </a:r>
            <a:r>
              <a:rPr lang="cs-CZ" sz="2400" dirty="0" smtClean="0">
                <a:latin typeface="+mj-lt"/>
              </a:rPr>
              <a:t>rychlost zpracování</a:t>
            </a:r>
          </a:p>
          <a:p>
            <a:endParaRPr lang="cs-CZ" dirty="0" smtClean="0"/>
          </a:p>
          <a:p>
            <a:r>
              <a:rPr lang="cs-CZ" b="1" dirty="0" err="1" smtClean="0">
                <a:latin typeface="+mj-lt"/>
              </a:rPr>
              <a:t>PyExcellent</a:t>
            </a:r>
            <a:endParaRPr lang="cs-CZ" b="1" dirty="0" smtClean="0">
              <a:latin typeface="+mj-lt"/>
            </a:endParaRPr>
          </a:p>
          <a:p>
            <a:pPr marL="457200" lvl="1" indent="0">
              <a:buNone/>
            </a:pPr>
            <a:r>
              <a:rPr lang="cs-CZ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cs-CZ" dirty="0"/>
              <a:t>	</a:t>
            </a:r>
            <a:r>
              <a:rPr lang="cs-CZ" dirty="0" smtClean="0">
                <a:latin typeface="+mj-lt"/>
              </a:rPr>
              <a:t>rychlost zpracování</a:t>
            </a:r>
          </a:p>
          <a:p>
            <a:pPr marL="457200" lvl="1" indent="0">
              <a:buNone/>
            </a:pPr>
            <a:r>
              <a:rPr lang="cs-CZ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cs-CZ" dirty="0"/>
              <a:t>	</a:t>
            </a:r>
            <a:r>
              <a:rPr lang="cs-CZ" dirty="0" smtClean="0">
                <a:latin typeface="+mj-lt"/>
              </a:rPr>
              <a:t>možnosti </a:t>
            </a:r>
            <a:r>
              <a:rPr lang="cs-CZ" dirty="0">
                <a:latin typeface="+mj-lt"/>
              </a:rPr>
              <a:t>formátování</a:t>
            </a:r>
          </a:p>
          <a:p>
            <a:pPr marL="457200" lvl="1" indent="0">
              <a:buNone/>
            </a:pPr>
            <a:endParaRPr lang="cs-CZ" dirty="0"/>
          </a:p>
          <a:p>
            <a:pPr lvl="1"/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60" y="1556951"/>
            <a:ext cx="390144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20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Začínáme s openpyxl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aklonuj si: </a:t>
            </a:r>
            <a:r>
              <a:rPr lang="cs-CZ" sz="24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git </a:t>
            </a:r>
            <a:r>
              <a:rPr lang="cs-CZ" sz="2400" b="1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clone</a:t>
            </a:r>
            <a:r>
              <a:rPr lang="cs-CZ" sz="24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https://github.com/luipenox/pytable</a:t>
            </a:r>
          </a:p>
          <a:p>
            <a:pPr marL="457200" indent="-457200">
              <a:buAutoNum type="arabicPeriod"/>
            </a:pPr>
            <a:endParaRPr lang="cs-CZ" sz="2400" dirty="0" smtClean="0">
              <a:latin typeface="+mj-lt"/>
              <a:cs typeface="Courier New" panose="02070309020205020404" pitchFamily="49" charset="0"/>
            </a:endParaRPr>
          </a:p>
          <a:p>
            <a:pPr marL="457200" indent="-457200">
              <a:buAutoNum type="arabicPeriod"/>
            </a:pPr>
            <a:r>
              <a:rPr lang="cs-CZ" sz="2400" dirty="0" smtClean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vytvoř si nový soubor </a:t>
            </a:r>
            <a:r>
              <a:rPr lang="cs-CZ" sz="2400" b="1" dirty="0" smtClean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demo_openpyxl.py</a:t>
            </a:r>
            <a:r>
              <a:rPr lang="cs-CZ" sz="2400" b="1" dirty="0" smtClean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cs-CZ" sz="2400" dirty="0" smtClean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v klonovaném projektu</a:t>
            </a:r>
          </a:p>
          <a:p>
            <a:pPr marL="457200" indent="-457200">
              <a:buAutoNum type="arabicPeriod"/>
            </a:pPr>
            <a:r>
              <a:rPr lang="cs-CZ" sz="2400" dirty="0" smtClean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naimportuj si v něm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: </a:t>
            </a:r>
            <a:r>
              <a:rPr lang="en-US" sz="2400" b="1" dirty="0" smtClean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from </a:t>
            </a:r>
            <a:r>
              <a:rPr lang="en-US" sz="2400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pytable</a:t>
            </a:r>
            <a:r>
              <a:rPr lang="en-US" sz="2400" b="1" dirty="0" smtClean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import </a:t>
            </a:r>
            <a:r>
              <a:rPr lang="en-US" sz="2400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create_demo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 </a:t>
            </a:r>
          </a:p>
          <a:p>
            <a:pPr marL="457200" indent="-457200">
              <a:buAutoNum type="arabicPeriod"/>
            </a:pPr>
            <a:r>
              <a:rPr lang="cs-CZ" sz="2400" dirty="0" smtClean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zavolej importovanou funkci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: </a:t>
            </a:r>
            <a:r>
              <a:rPr lang="en-US" sz="2400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create_demo</a:t>
            </a:r>
            <a:r>
              <a:rPr lang="en-US" sz="2400" b="1" dirty="0" smtClean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endParaRPr lang="cs-CZ" sz="2400" b="1" dirty="0" smtClean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57200" indent="-457200">
              <a:buAutoNum type="arabicPeriod"/>
            </a:pPr>
            <a:r>
              <a:rPr lang="cs-CZ" sz="2400" dirty="0" smtClean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omrkni výsledný soubor ve svém tabulkovém editoru </a:t>
            </a:r>
          </a:p>
          <a:p>
            <a:pPr marL="457200" indent="-457200">
              <a:buAutoNum type="arabicPeriod"/>
            </a:pPr>
            <a:endParaRPr lang="cs-CZ" dirty="0"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918" y="3971111"/>
            <a:ext cx="3377514" cy="239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7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Co zvládneme s openpyxl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vkládání dat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výšky řádků, šířky sloupců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zarovnání, odsazení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písma (font, barva, tučné, kurzíva, …)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nastavení formátu dat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nastavení barvy pozadí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vytvářet grafy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vytvářet vzorce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nastavovat podmíněné formátování</a:t>
            </a:r>
            <a:endParaRPr lang="cs-CZ" sz="2400" dirty="0"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004" y="2671119"/>
            <a:ext cx="4195119" cy="419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2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Co nezvládneme s openpyxl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v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ytvářet „tabulky“ (paradoxně)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nastavovat automatickou šířku sloupce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378" y="3800178"/>
            <a:ext cx="2552454" cy="264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Základy práce s openpyxl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hlavní objekt jako ekvivalent souboru</a:t>
            </a:r>
          </a:p>
          <a:p>
            <a:pPr marL="0" indent="0">
              <a:buNone/>
            </a:pPr>
            <a:endParaRPr lang="cs-CZ" sz="2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 import 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endParaRPr lang="cs-CZ" sz="24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cs-CZ" sz="24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práce s daty na samostatných listech</a:t>
            </a:r>
          </a:p>
          <a:p>
            <a:pPr marL="0" indent="0">
              <a:buNone/>
            </a:pPr>
            <a:endParaRPr lang="cs-CZ" sz="2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workbook.active</a:t>
            </a:r>
            <a:endParaRPr lang="cs-CZ" sz="2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smtClean="0">
                <a:ea typeface="Roboto Thin" pitchFamily="2" charset="0"/>
                <a:cs typeface="Courier New" panose="02070309020205020404" pitchFamily="49" charset="0"/>
              </a:rPr>
              <a:t>  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nebo</a:t>
            </a: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workbook.create_sheet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('Název listu')</a:t>
            </a:r>
            <a:endParaRPr lang="cs-CZ" sz="2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cs-CZ" sz="2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" t="16797" r="18046" b="19014"/>
          <a:stretch/>
        </p:blipFill>
        <p:spPr>
          <a:xfrm>
            <a:off x="7274010" y="1999499"/>
            <a:ext cx="4464908" cy="250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68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Uložení souboru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d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 souboru zapisujeme, je potřeba ho tedy vždy uzavřít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z tohoto důvodu je nutné ošetřit zpracování kódu</a:t>
            </a: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oužijeme blok 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try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a 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finally</a:t>
            </a:r>
            <a:endParaRPr lang="cs-CZ" sz="24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cs-CZ" sz="2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try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finally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cs-CZ" sz="24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workbook.save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filename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nazev_souboru.xlsx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')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1515">
            <a:off x="8947863" y="1507525"/>
            <a:ext cx="2125439" cy="21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96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Základy práce s listem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4451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názvu listu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worksheet.title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ový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název listu'</a:t>
            </a: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identifikace podle názvu listu</a:t>
            </a:r>
            <a:endParaRPr lang="cs-CZ" sz="2400" dirty="0"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 = w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ork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book[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ázev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listu'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listy v sešitu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orkbook.sheetnames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procházení </a:t>
            </a:r>
            <a:r>
              <a:rPr lang="cs-CZ" sz="2400" i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cyklem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worksheet.title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endParaRPr lang="cs-CZ" sz="24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59" y="2718486"/>
            <a:ext cx="3144241" cy="345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57837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4437</TotalTime>
  <Words>1006</Words>
  <Application>Microsoft Office PowerPoint</Application>
  <PresentationFormat>Širokoúhlá obrazovka</PresentationFormat>
  <Paragraphs>275</Paragraphs>
  <Slides>27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9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27</vt:i4>
      </vt:variant>
    </vt:vector>
  </HeadingPairs>
  <TitlesOfParts>
    <vt:vector size="37" baseType="lpstr">
      <vt:lpstr>Arial</vt:lpstr>
      <vt:lpstr>Cabin</vt:lpstr>
      <vt:lpstr>Calibri</vt:lpstr>
      <vt:lpstr>Calibri Light</vt:lpstr>
      <vt:lpstr>Candara</vt:lpstr>
      <vt:lpstr>Consolas</vt:lpstr>
      <vt:lpstr>Courier New</vt:lpstr>
      <vt:lpstr>Roboto</vt:lpstr>
      <vt:lpstr>Roboto Thin</vt:lpstr>
      <vt:lpstr>Motiv Office</vt:lpstr>
      <vt:lpstr>Prezentace aplikace PowerPoint</vt:lpstr>
      <vt:lpstr>Motivace</vt:lpstr>
      <vt:lpstr>Použité knihovny</vt:lpstr>
      <vt:lpstr>Začínáme s openpyxl</vt:lpstr>
      <vt:lpstr>Co zvládneme s openpyxl</vt:lpstr>
      <vt:lpstr>Co nezvládneme s openpyxl</vt:lpstr>
      <vt:lpstr>Základy práce s openpyxl</vt:lpstr>
      <vt:lpstr>Uložení souboru</vt:lpstr>
      <vt:lpstr>Základy práce s listem</vt:lpstr>
      <vt:lpstr>Základy práce s buňkou</vt:lpstr>
      <vt:lpstr>Práce s více buňkami</vt:lpstr>
      <vt:lpstr>Procházení buněk</vt:lpstr>
      <vt:lpstr>Rozsah buněk v listu</vt:lpstr>
      <vt:lpstr>Read-only</vt:lpstr>
      <vt:lpstr>Zápis pomocí rozsahu</vt:lpstr>
      <vt:lpstr>Čtení dat ze souboru</vt:lpstr>
      <vt:lpstr>Cvičení dělá mistra</vt:lpstr>
      <vt:lpstr>Prezentace aplikace PowerPoint</vt:lpstr>
      <vt:lpstr>Formátování</vt:lpstr>
      <vt:lpstr>Výška řádku / šířka sloupce</vt:lpstr>
      <vt:lpstr>Formát dat</vt:lpstr>
      <vt:lpstr>Formát písma</vt:lpstr>
      <vt:lpstr>Zarovnání v buňce</vt:lpstr>
      <vt:lpstr>Ohraničení buňky</vt:lpstr>
      <vt:lpstr>Podbarvení buňky</vt:lpstr>
      <vt:lpstr>Sloučení / rozdělení buněk</vt:lpstr>
      <vt:lpstr>Ať to nějak vypadá</vt:lpstr>
    </vt:vector>
  </TitlesOfParts>
  <Company>Finanční správa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Práce s XLSX tabulkami</dc:title>
  <dc:creator>Reif Luděk</dc:creator>
  <cp:keywords>openpyxl;python;presentation</cp:keywords>
  <cp:lastModifiedBy>Reif Luděk Ing. (FÚ pro Jihomoravský kraj)</cp:lastModifiedBy>
  <cp:revision>67</cp:revision>
  <dcterms:created xsi:type="dcterms:W3CDTF">2019-11-12T07:27:05Z</dcterms:created>
  <dcterms:modified xsi:type="dcterms:W3CDTF">2019-11-16T05:53:46Z</dcterms:modified>
</cp:coreProperties>
</file>